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1874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4694"/>
  </p:normalViewPr>
  <p:slideViewPr>
    <p:cSldViewPr snapToGrid="0">
      <p:cViewPr>
        <p:scale>
          <a:sx n="66" d="100"/>
          <a:sy n="66" d="100"/>
        </p:scale>
        <p:origin x="2944" y="-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067792"/>
            <a:ext cx="10363200" cy="652610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845571"/>
            <a:ext cx="9144000" cy="452574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0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98008"/>
            <a:ext cx="2628900" cy="1588569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98008"/>
            <a:ext cx="7734300" cy="158856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0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673288"/>
            <a:ext cx="10515600" cy="779748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544536"/>
            <a:ext cx="10515600" cy="4100511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990042"/>
            <a:ext cx="5181600" cy="118936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990042"/>
            <a:ext cx="5181600" cy="118936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34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98012"/>
            <a:ext cx="10515600" cy="36232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595179"/>
            <a:ext cx="5157787" cy="225202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847205"/>
            <a:ext cx="5157787" cy="10071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595179"/>
            <a:ext cx="5183188" cy="225202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847205"/>
            <a:ext cx="5183188" cy="10071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5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1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49680"/>
            <a:ext cx="3932237" cy="43738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698966"/>
            <a:ext cx="6172200" cy="1332124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623560"/>
            <a:ext cx="3932237" cy="10418341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2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49680"/>
            <a:ext cx="3932237" cy="43738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698966"/>
            <a:ext cx="6172200" cy="1332124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623560"/>
            <a:ext cx="3932237" cy="10418341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98012"/>
            <a:ext cx="10515600" cy="3623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990042"/>
            <a:ext cx="10515600" cy="11893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7374028"/>
            <a:ext cx="274320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6BA58-6190-0146-A264-8197B4DD156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7374028"/>
            <a:ext cx="411480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7374028"/>
            <a:ext cx="274320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8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7B1C27-8272-09ED-7990-8A9A568E3FAD}"/>
              </a:ext>
            </a:extLst>
          </p:cNvPr>
          <p:cNvSpPr txBox="1"/>
          <p:nvPr/>
        </p:nvSpPr>
        <p:spPr>
          <a:xfrm>
            <a:off x="156881" y="4554647"/>
            <a:ext cx="11804459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Introduction</a:t>
            </a:r>
            <a:r>
              <a:rPr lang="zh-CN" altLang="en-US" sz="3000" b="1" dirty="0"/>
              <a:t> </a:t>
            </a:r>
            <a:r>
              <a:rPr lang="en-US" sz="3000" dirty="0"/>
              <a:t>Advancements in large language models have significantly improved natural language processing but face challenges with rare data and inaccuracies. Knowledge-augmented NLP methods address these by integrating external knowledge, enhancing model performance, and bridging the gap between statistical analysis and comprehensive world understanding, thereby boosting efficiency and effectiveness in NLP.</a:t>
            </a:r>
          </a:p>
          <a:p>
            <a:r>
              <a:rPr lang="en-US" sz="3200" b="1" dirty="0"/>
              <a:t>Call for Papers</a:t>
            </a:r>
            <a:endParaRPr lang="en-US" sz="3200" dirty="0"/>
          </a:p>
          <a:p>
            <a:r>
              <a:rPr lang="en-US" altLang="zh-CN" sz="2700" dirty="0"/>
              <a:t>1.</a:t>
            </a:r>
            <a:r>
              <a:rPr lang="zh-CN" altLang="en-US" sz="2700" dirty="0"/>
              <a:t> </a:t>
            </a:r>
            <a:r>
              <a:rPr lang="en-US" sz="2700" dirty="0"/>
              <a:t>All about </a:t>
            </a:r>
            <a:r>
              <a:rPr lang="en-US" sz="2700" b="1" dirty="0"/>
              <a:t>knowledge data</a:t>
            </a:r>
            <a:r>
              <a:rPr lang="en-US" sz="2700" dirty="0"/>
              <a:t>: automatic or human-driven approaches for gathering, curating, and constructing knowledge corpus/databases.</a:t>
            </a:r>
          </a:p>
          <a:p>
            <a:r>
              <a:rPr lang="en-US" altLang="zh-CN" sz="2700" dirty="0"/>
              <a:t>2.</a:t>
            </a:r>
            <a:r>
              <a:rPr lang="zh-CN" altLang="en-US" sz="2700" dirty="0"/>
              <a:t> </a:t>
            </a:r>
            <a:r>
              <a:rPr lang="en-US" sz="2700" dirty="0"/>
              <a:t>All about </a:t>
            </a:r>
            <a:r>
              <a:rPr lang="en-US" sz="2700" b="1" dirty="0"/>
              <a:t>knowledge acquisition</a:t>
            </a:r>
            <a:r>
              <a:rPr lang="en-US" sz="2700" dirty="0"/>
              <a:t>: web-based retrieval, tool/API usage, structured knowledge, and other techniques for sourcing related knowledge.</a:t>
            </a:r>
          </a:p>
          <a:p>
            <a:r>
              <a:rPr lang="en-US" altLang="zh-CN" sz="2700" dirty="0"/>
              <a:t>3.</a:t>
            </a:r>
            <a:r>
              <a:rPr lang="zh-CN" altLang="en-US" sz="2700" dirty="0"/>
              <a:t> </a:t>
            </a:r>
            <a:r>
              <a:rPr lang="en-US" sz="2700" dirty="0"/>
              <a:t>All about </a:t>
            </a:r>
            <a:r>
              <a:rPr lang="en-US" sz="2700" b="1" dirty="0"/>
              <a:t>knowledge utilization</a:t>
            </a:r>
            <a:r>
              <a:rPr lang="en-US" sz="2700" dirty="0"/>
              <a:t>: pre-training, fine-tuning with knowledge, plug-and-play knowledge injection, knowledge editing, and updating in LMs.</a:t>
            </a:r>
          </a:p>
          <a:p>
            <a:r>
              <a:rPr lang="en-US" altLang="zh-CN" sz="2700" b="1" dirty="0"/>
              <a:t>4.</a:t>
            </a:r>
            <a:r>
              <a:rPr lang="zh-CN" altLang="en-US" sz="2700" b="1" dirty="0"/>
              <a:t> </a:t>
            </a:r>
            <a:r>
              <a:rPr lang="en-US" sz="2700" b="1" dirty="0"/>
              <a:t>Knowledge in diverse modalities and novel applications</a:t>
            </a:r>
            <a:r>
              <a:rPr lang="en-US" sz="2700" dirty="0"/>
              <a:t>: knowledge-augmented visual/code/math LMs or applications such as chemistry, education, etc.</a:t>
            </a:r>
          </a:p>
          <a:p>
            <a:r>
              <a:rPr lang="en-US" altLang="zh-CN" sz="2700" b="1" dirty="0"/>
              <a:t>5</a:t>
            </a:r>
            <a:r>
              <a:rPr lang="en-US" altLang="zh-CN" sz="2700" dirty="0"/>
              <a:t>.</a:t>
            </a:r>
            <a:r>
              <a:rPr lang="zh-CN" altLang="en-US" sz="2700" dirty="0"/>
              <a:t> </a:t>
            </a:r>
            <a:r>
              <a:rPr lang="en-US" sz="2700" dirty="0"/>
              <a:t>Language models as parametric knowledge bases: distillation and knowledge elicitation from LLMs and applications such as </a:t>
            </a:r>
            <a:r>
              <a:rPr lang="en-US" sz="2600" dirty="0"/>
              <a:t>generative retrieval, recommendation</a:t>
            </a:r>
            <a:r>
              <a:rPr lang="en-US" altLang="zh-CN" sz="2600" dirty="0"/>
              <a:t>.</a:t>
            </a:r>
          </a:p>
          <a:p>
            <a:r>
              <a:rPr lang="en-US" altLang="zh-CN" sz="3200" b="1" dirty="0"/>
              <a:t>Organizers</a:t>
            </a:r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012A3-1016-B693-1B6C-BD8EC1BB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4"/>
          <a:stretch/>
        </p:blipFill>
        <p:spPr bwMode="auto">
          <a:xfrm>
            <a:off x="0" y="1"/>
            <a:ext cx="12192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with long hair wearing a white shirt&#10;&#10;Description automatically generated">
            <a:extLst>
              <a:ext uri="{FF2B5EF4-FFF2-40B4-BE49-F238E27FC236}">
                <a16:creationId xmlns:a16="http://schemas.microsoft.com/office/drawing/2014/main" id="{ACCA7815-5C53-7449-3638-9F454814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85" y="12587618"/>
            <a:ext cx="1632772" cy="2011629"/>
          </a:xfrm>
          <a:prstGeom prst="rect">
            <a:avLst/>
          </a:prstGeom>
        </p:spPr>
      </p:pic>
      <p:pic>
        <p:nvPicPr>
          <p:cNvPr id="9" name="Picture 8" descr="A person wearing glasses and a grey shirt&#10;&#10;Description automatically generated">
            <a:extLst>
              <a:ext uri="{FF2B5EF4-FFF2-40B4-BE49-F238E27FC236}">
                <a16:creationId xmlns:a16="http://schemas.microsoft.com/office/drawing/2014/main" id="{28DE163D-F13B-218C-32D1-BCB5D6292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14"/>
          <a:stretch/>
        </p:blipFill>
        <p:spPr>
          <a:xfrm>
            <a:off x="8645160" y="12587616"/>
            <a:ext cx="1657324" cy="2071372"/>
          </a:xfrm>
          <a:prstGeom prst="rect">
            <a:avLst/>
          </a:prstGeom>
        </p:spPr>
      </p:pic>
      <p:pic>
        <p:nvPicPr>
          <p:cNvPr id="11" name="Picture 1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558265D-E79C-DE2C-948B-6A9D2DB92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37" r="8189"/>
          <a:stretch/>
        </p:blipFill>
        <p:spPr>
          <a:xfrm>
            <a:off x="5269269" y="12587615"/>
            <a:ext cx="1589945" cy="2071373"/>
          </a:xfrm>
          <a:prstGeom prst="rect">
            <a:avLst/>
          </a:prstGeom>
        </p:spPr>
      </p:pic>
      <p:pic>
        <p:nvPicPr>
          <p:cNvPr id="13" name="Picture 12" descr="A person wearing glasses and a grey sweater&#10;&#10;Description automatically generated">
            <a:extLst>
              <a:ext uri="{FF2B5EF4-FFF2-40B4-BE49-F238E27FC236}">
                <a16:creationId xmlns:a16="http://schemas.microsoft.com/office/drawing/2014/main" id="{49C945E8-9273-E0A8-487A-453114FA0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7632" y="12587615"/>
            <a:ext cx="1671635" cy="2071373"/>
          </a:xfrm>
          <a:prstGeom prst="rect">
            <a:avLst/>
          </a:prstGeom>
        </p:spPr>
      </p:pic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F87E1C25-7908-090C-82CA-DA2ED457BE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08" r="8271"/>
          <a:stretch/>
        </p:blipFill>
        <p:spPr>
          <a:xfrm>
            <a:off x="6940473" y="12587615"/>
            <a:ext cx="1623428" cy="2071373"/>
          </a:xfrm>
          <a:prstGeom prst="rect">
            <a:avLst/>
          </a:prstGeom>
        </p:spPr>
      </p:pic>
      <p:pic>
        <p:nvPicPr>
          <p:cNvPr id="19" name="Picture 18" descr="A person wearing a black jacket and a white shirt&#10;&#10;Description automatically generated">
            <a:extLst>
              <a:ext uri="{FF2B5EF4-FFF2-40B4-BE49-F238E27FC236}">
                <a16:creationId xmlns:a16="http://schemas.microsoft.com/office/drawing/2014/main" id="{CA22FF57-36FD-8D79-5631-60951D1C58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06" r="8881"/>
          <a:stretch/>
        </p:blipFill>
        <p:spPr>
          <a:xfrm>
            <a:off x="3542116" y="12587616"/>
            <a:ext cx="1645894" cy="2011629"/>
          </a:xfrm>
          <a:prstGeom prst="rect">
            <a:avLst/>
          </a:prstGeom>
        </p:spPr>
      </p:pic>
      <p:pic>
        <p:nvPicPr>
          <p:cNvPr id="20" name="Picture 1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A87D0D6-5945-511F-5135-D384285E94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550"/>
          <a:stretch/>
        </p:blipFill>
        <p:spPr>
          <a:xfrm>
            <a:off x="156881" y="12587617"/>
            <a:ext cx="1589945" cy="20116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A4392E-C754-A067-5A60-E3D730E9B89D}"/>
              </a:ext>
            </a:extLst>
          </p:cNvPr>
          <p:cNvSpPr txBox="1"/>
          <p:nvPr/>
        </p:nvSpPr>
        <p:spPr>
          <a:xfrm>
            <a:off x="352121" y="14635559"/>
            <a:ext cx="11940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Weijia</a:t>
            </a:r>
            <a:r>
              <a:rPr lang="zh-CN" altLang="en-US" sz="2800" dirty="0"/>
              <a:t>            </a:t>
            </a:r>
            <a:r>
              <a:rPr lang="en-US" altLang="zh-CN" sz="2800" dirty="0"/>
              <a:t>Akari</a:t>
            </a:r>
            <a:r>
              <a:rPr lang="zh-CN" altLang="en-US" sz="2800" dirty="0"/>
              <a:t>         </a:t>
            </a:r>
            <a:r>
              <a:rPr lang="en-US" altLang="zh-CN" sz="2800" dirty="0"/>
              <a:t>Wenhao</a:t>
            </a:r>
            <a:r>
              <a:rPr lang="zh-CN" altLang="en-US" sz="2800" dirty="0"/>
              <a:t>          </a:t>
            </a:r>
            <a:r>
              <a:rPr lang="en-US" altLang="zh-CN" sz="2800" dirty="0"/>
              <a:t>Greg</a:t>
            </a:r>
            <a:r>
              <a:rPr lang="zh-CN" altLang="en-US" sz="2800" dirty="0"/>
              <a:t>           </a:t>
            </a:r>
            <a:r>
              <a:rPr lang="en-US" altLang="zh-CN" sz="2800" dirty="0"/>
              <a:t>Meng</a:t>
            </a:r>
            <a:r>
              <a:rPr lang="zh-CN" altLang="en-US" sz="2800" dirty="0"/>
              <a:t>      </a:t>
            </a:r>
            <a:r>
              <a:rPr lang="en-US" sz="2800" dirty="0"/>
              <a:t>Hannaneh </a:t>
            </a:r>
            <a:r>
              <a:rPr lang="zh-CN" altLang="en-US" sz="2800" dirty="0"/>
              <a:t>       </a:t>
            </a:r>
            <a:r>
              <a:rPr lang="en-US" sz="2800" dirty="0"/>
              <a:t>Luke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0E5CF-1E02-85B6-236E-9A8207460880}"/>
              </a:ext>
            </a:extLst>
          </p:cNvPr>
          <p:cNvSpPr txBox="1"/>
          <p:nvPr/>
        </p:nvSpPr>
        <p:spPr>
          <a:xfrm>
            <a:off x="242816" y="15036859"/>
            <a:ext cx="11940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    </a:t>
            </a:r>
            <a:r>
              <a:rPr lang="en-US" altLang="zh-CN" sz="2800" dirty="0"/>
              <a:t>Shi</a:t>
            </a:r>
            <a:r>
              <a:rPr lang="zh-CN" altLang="en-US" sz="2800" dirty="0"/>
              <a:t>                </a:t>
            </a:r>
            <a:r>
              <a:rPr lang="en-US" altLang="zh-CN" sz="2800" dirty="0"/>
              <a:t>Asai</a:t>
            </a:r>
            <a:r>
              <a:rPr lang="zh-CN" altLang="en-US" sz="2800" dirty="0"/>
              <a:t>               </a:t>
            </a:r>
            <a:r>
              <a:rPr lang="en-US" altLang="zh-CN" sz="2800" dirty="0"/>
              <a:t>Yu</a:t>
            </a:r>
            <a:r>
              <a:rPr lang="zh-CN" altLang="en-US" sz="2800" dirty="0"/>
              <a:t>             </a:t>
            </a:r>
            <a:r>
              <a:rPr lang="en-US" altLang="zh-CN" sz="2800" dirty="0"/>
              <a:t>Durrett</a:t>
            </a:r>
            <a:r>
              <a:rPr lang="zh-CN" altLang="en-US" sz="2800" dirty="0"/>
              <a:t>          </a:t>
            </a:r>
            <a:r>
              <a:rPr lang="en-US" altLang="zh-CN" sz="2800" dirty="0"/>
              <a:t>Jiang</a:t>
            </a:r>
            <a:r>
              <a:rPr lang="zh-CN" altLang="en-US" sz="2800" dirty="0"/>
              <a:t>        </a:t>
            </a:r>
            <a:r>
              <a:rPr lang="en-US" sz="2800" dirty="0"/>
              <a:t>Hajishirzi</a:t>
            </a:r>
            <a:r>
              <a:rPr lang="zh-CN" altLang="en-US" sz="2800" dirty="0"/>
              <a:t> </a:t>
            </a:r>
            <a:r>
              <a:rPr lang="en-US" sz="2800" dirty="0"/>
              <a:t> Zettlemoyer</a:t>
            </a:r>
          </a:p>
        </p:txBody>
      </p:sp>
    </p:spTree>
    <p:extLst>
      <p:ext uri="{BB962C8B-B14F-4D97-AF65-F5344CB8AC3E}">
        <p14:creationId xmlns:p14="http://schemas.microsoft.com/office/powerpoint/2010/main" val="2149144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51</TotalTime>
  <Words>199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wenhaowyu wenhaowyu</dc:creator>
  <cp:lastModifiedBy>wenhaowyu wenhaowyu</cp:lastModifiedBy>
  <cp:revision>31</cp:revision>
  <dcterms:created xsi:type="dcterms:W3CDTF">2025-01-08T18:47:47Z</dcterms:created>
  <dcterms:modified xsi:type="dcterms:W3CDTF">2025-02-19T20:16:34Z</dcterms:modified>
</cp:coreProperties>
</file>